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516" y="-108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ro-RO"/>
          </a:p>
        </p:txBody>
      </p:sp>
      <p:sp>
        <p:nvSpPr>
          <p:cNvPr id="4" name="Date Placeholder 3"/>
          <p:cNvSpPr>
            <a:spLocks noGrp="1"/>
          </p:cNvSpPr>
          <p:nvPr>
            <p:ph type="dt" sz="half" idx="10"/>
          </p:nvPr>
        </p:nvSpPr>
        <p:spPr/>
        <p:txBody>
          <a:bodyPr/>
          <a:lstStyle>
            <a:lvl1pPr>
              <a:defRPr/>
            </a:lvl1pPr>
          </a:lstStyle>
          <a:p>
            <a:pPr>
              <a:defRPr/>
            </a:pPr>
            <a:fld id="{C0D29890-6DC3-48B0-9070-1022838139B6}" type="datetimeFigureOut">
              <a:rPr lang="ro-RO"/>
              <a:pPr>
                <a:defRPr/>
              </a:pPr>
              <a:t>16.01.2025</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D1DFE6CC-D951-47AC-A77E-FB10ECD253BE}" type="slidenum">
              <a:rPr lang="ro-RO"/>
              <a:pPr>
                <a:defRPr/>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p:cNvSpPr>
            <a:spLocks noGrp="1"/>
          </p:cNvSpPr>
          <p:nvPr>
            <p:ph type="dt" sz="half" idx="10"/>
          </p:nvPr>
        </p:nvSpPr>
        <p:spPr/>
        <p:txBody>
          <a:bodyPr/>
          <a:lstStyle>
            <a:lvl1pPr>
              <a:defRPr/>
            </a:lvl1pPr>
          </a:lstStyle>
          <a:p>
            <a:pPr>
              <a:defRPr/>
            </a:pPr>
            <a:fld id="{D972541B-A1C1-46EA-BFEE-211E30D7BAFF}" type="datetimeFigureOut">
              <a:rPr lang="ro-RO"/>
              <a:pPr>
                <a:defRPr/>
              </a:pPr>
              <a:t>16.01.2025</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10B0CD50-FFF3-41F7-8709-C15F05981E0B}" type="slidenum">
              <a:rPr lang="ro-RO"/>
              <a:pPr>
                <a:defRPr/>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p:cNvSpPr>
            <a:spLocks noGrp="1"/>
          </p:cNvSpPr>
          <p:nvPr>
            <p:ph type="dt" sz="half" idx="10"/>
          </p:nvPr>
        </p:nvSpPr>
        <p:spPr/>
        <p:txBody>
          <a:bodyPr/>
          <a:lstStyle>
            <a:lvl1pPr>
              <a:defRPr/>
            </a:lvl1pPr>
          </a:lstStyle>
          <a:p>
            <a:pPr>
              <a:defRPr/>
            </a:pPr>
            <a:fld id="{9CD0853B-1C7B-49C0-9BFB-3725C8EF0D98}" type="datetimeFigureOut">
              <a:rPr lang="ro-RO"/>
              <a:pPr>
                <a:defRPr/>
              </a:pPr>
              <a:t>16.01.2025</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EC99EB0A-5048-48D8-AC0A-EE049A86654D}" type="slidenum">
              <a:rPr lang="ro-RO"/>
              <a:pPr>
                <a:defRPr/>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o-RO"/>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p:cNvSpPr>
            <a:spLocks noGrp="1"/>
          </p:cNvSpPr>
          <p:nvPr>
            <p:ph type="dt" sz="half" idx="10"/>
          </p:nvPr>
        </p:nvSpPr>
        <p:spPr/>
        <p:txBody>
          <a:bodyPr/>
          <a:lstStyle>
            <a:lvl1pPr>
              <a:defRPr/>
            </a:lvl1pPr>
          </a:lstStyle>
          <a:p>
            <a:pPr>
              <a:defRPr/>
            </a:pPr>
            <a:fld id="{E8782AB4-F2BB-44EC-B82B-3EBD04187F7A}" type="datetimeFigureOut">
              <a:rPr lang="ro-RO"/>
              <a:pPr>
                <a:defRPr/>
              </a:pPr>
              <a:t>16.01.2025</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0F57044B-8178-4976-8BA9-FC2BFEFC97D1}" type="slidenum">
              <a:rPr lang="ro-RO"/>
              <a:pPr>
                <a:defRPr/>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79D80455-5CE6-4AC1-88BD-8333149EF9AC}" type="datetimeFigureOut">
              <a:rPr lang="ro-RO"/>
              <a:pPr>
                <a:defRPr/>
              </a:pPr>
              <a:t>16.01.2025</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C1F3A912-52FD-456D-8A1C-D1DCDBCBEE74}" type="slidenum">
              <a:rPr lang="ro-RO"/>
              <a:pPr>
                <a:defRPr/>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Date Placeholder 3"/>
          <p:cNvSpPr>
            <a:spLocks noGrp="1"/>
          </p:cNvSpPr>
          <p:nvPr>
            <p:ph type="dt" sz="half" idx="10"/>
          </p:nvPr>
        </p:nvSpPr>
        <p:spPr/>
        <p:txBody>
          <a:bodyPr/>
          <a:lstStyle>
            <a:lvl1pPr>
              <a:defRPr/>
            </a:lvl1pPr>
          </a:lstStyle>
          <a:p>
            <a:pPr>
              <a:defRPr/>
            </a:pPr>
            <a:fld id="{28596456-6817-4AFF-85EC-9500A7C75AAA}" type="datetimeFigureOut">
              <a:rPr lang="ro-RO"/>
              <a:pPr>
                <a:defRPr/>
              </a:pPr>
              <a:t>16.01.2025</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7E0F51D2-7FE9-4C8E-BB32-536F2EEB6348}" type="slidenum">
              <a:rPr lang="ro-RO"/>
              <a:pPr>
                <a:defRPr/>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7" name="Date Placeholder 3"/>
          <p:cNvSpPr>
            <a:spLocks noGrp="1"/>
          </p:cNvSpPr>
          <p:nvPr>
            <p:ph type="dt" sz="half" idx="10"/>
          </p:nvPr>
        </p:nvSpPr>
        <p:spPr/>
        <p:txBody>
          <a:bodyPr/>
          <a:lstStyle>
            <a:lvl1pPr>
              <a:defRPr/>
            </a:lvl1pPr>
          </a:lstStyle>
          <a:p>
            <a:pPr>
              <a:defRPr/>
            </a:pPr>
            <a:fld id="{3A119FA4-F5D0-44B2-9D23-7D223ADF5661}" type="datetimeFigureOut">
              <a:rPr lang="ro-RO"/>
              <a:pPr>
                <a:defRPr/>
              </a:pPr>
              <a:t>16.01.2025</a:t>
            </a:fld>
            <a:endParaRPr lang="ro-RO"/>
          </a:p>
        </p:txBody>
      </p:sp>
      <p:sp>
        <p:nvSpPr>
          <p:cNvPr id="8" name="Footer Placeholder 4"/>
          <p:cNvSpPr>
            <a:spLocks noGrp="1"/>
          </p:cNvSpPr>
          <p:nvPr>
            <p:ph type="ftr" sz="quarter" idx="11"/>
          </p:nvPr>
        </p:nvSpPr>
        <p:spPr/>
        <p:txBody>
          <a:bodyPr/>
          <a:lstStyle>
            <a:lvl1pPr>
              <a:defRPr/>
            </a:lvl1pPr>
          </a:lstStyle>
          <a:p>
            <a:pPr>
              <a:defRPr/>
            </a:pPr>
            <a:endParaRPr lang="ro-RO"/>
          </a:p>
        </p:txBody>
      </p:sp>
      <p:sp>
        <p:nvSpPr>
          <p:cNvPr id="9" name="Slide Number Placeholder 5"/>
          <p:cNvSpPr>
            <a:spLocks noGrp="1"/>
          </p:cNvSpPr>
          <p:nvPr>
            <p:ph type="sldNum" sz="quarter" idx="12"/>
          </p:nvPr>
        </p:nvSpPr>
        <p:spPr/>
        <p:txBody>
          <a:bodyPr/>
          <a:lstStyle>
            <a:lvl1pPr>
              <a:defRPr/>
            </a:lvl1pPr>
          </a:lstStyle>
          <a:p>
            <a:pPr>
              <a:defRPr/>
            </a:pPr>
            <a:fld id="{A89A5D1B-1467-49DD-9D72-690179A5BCA3}" type="slidenum">
              <a:rPr lang="ro-RO"/>
              <a:pPr>
                <a:defRPr/>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o-RO"/>
          </a:p>
        </p:txBody>
      </p:sp>
      <p:sp>
        <p:nvSpPr>
          <p:cNvPr id="3" name="Date Placeholder 3"/>
          <p:cNvSpPr>
            <a:spLocks noGrp="1"/>
          </p:cNvSpPr>
          <p:nvPr>
            <p:ph type="dt" sz="half" idx="10"/>
          </p:nvPr>
        </p:nvSpPr>
        <p:spPr/>
        <p:txBody>
          <a:bodyPr/>
          <a:lstStyle>
            <a:lvl1pPr>
              <a:defRPr/>
            </a:lvl1pPr>
          </a:lstStyle>
          <a:p>
            <a:pPr>
              <a:defRPr/>
            </a:pPr>
            <a:fld id="{75B33203-BBB3-416E-815A-3531CB181416}" type="datetimeFigureOut">
              <a:rPr lang="ro-RO"/>
              <a:pPr>
                <a:defRPr/>
              </a:pPr>
              <a:t>16.01.2025</a:t>
            </a:fld>
            <a:endParaRPr lang="ro-RO"/>
          </a:p>
        </p:txBody>
      </p:sp>
      <p:sp>
        <p:nvSpPr>
          <p:cNvPr id="4" name="Footer Placeholder 4"/>
          <p:cNvSpPr>
            <a:spLocks noGrp="1"/>
          </p:cNvSpPr>
          <p:nvPr>
            <p:ph type="ftr" sz="quarter" idx="11"/>
          </p:nvPr>
        </p:nvSpPr>
        <p:spPr/>
        <p:txBody>
          <a:bodyPr/>
          <a:lstStyle>
            <a:lvl1pPr>
              <a:defRPr/>
            </a:lvl1pPr>
          </a:lstStyle>
          <a:p>
            <a:pPr>
              <a:defRPr/>
            </a:pPr>
            <a:endParaRPr lang="ro-RO"/>
          </a:p>
        </p:txBody>
      </p:sp>
      <p:sp>
        <p:nvSpPr>
          <p:cNvPr id="5" name="Slide Number Placeholder 5"/>
          <p:cNvSpPr>
            <a:spLocks noGrp="1"/>
          </p:cNvSpPr>
          <p:nvPr>
            <p:ph type="sldNum" sz="quarter" idx="12"/>
          </p:nvPr>
        </p:nvSpPr>
        <p:spPr/>
        <p:txBody>
          <a:bodyPr/>
          <a:lstStyle>
            <a:lvl1pPr>
              <a:defRPr/>
            </a:lvl1pPr>
          </a:lstStyle>
          <a:p>
            <a:pPr>
              <a:defRPr/>
            </a:pPr>
            <a:fld id="{AEC873FF-1BFB-4456-97C0-888CE2C627D8}" type="slidenum">
              <a:rPr lang="ro-RO"/>
              <a:pPr>
                <a:defRPr/>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8C75F22-41FD-4D1E-A802-B5E5FF767D0C}" type="datetimeFigureOut">
              <a:rPr lang="ro-RO"/>
              <a:pPr>
                <a:defRPr/>
              </a:pPr>
              <a:t>16.01.2025</a:t>
            </a:fld>
            <a:endParaRPr lang="ro-RO"/>
          </a:p>
        </p:txBody>
      </p:sp>
      <p:sp>
        <p:nvSpPr>
          <p:cNvPr id="3" name="Footer Placeholder 4"/>
          <p:cNvSpPr>
            <a:spLocks noGrp="1"/>
          </p:cNvSpPr>
          <p:nvPr>
            <p:ph type="ftr" sz="quarter" idx="11"/>
          </p:nvPr>
        </p:nvSpPr>
        <p:spPr/>
        <p:txBody>
          <a:bodyPr/>
          <a:lstStyle>
            <a:lvl1pPr>
              <a:defRPr/>
            </a:lvl1pPr>
          </a:lstStyle>
          <a:p>
            <a:pPr>
              <a:defRPr/>
            </a:pPr>
            <a:endParaRPr lang="ro-RO"/>
          </a:p>
        </p:txBody>
      </p:sp>
      <p:sp>
        <p:nvSpPr>
          <p:cNvPr id="4" name="Slide Number Placeholder 5"/>
          <p:cNvSpPr>
            <a:spLocks noGrp="1"/>
          </p:cNvSpPr>
          <p:nvPr>
            <p:ph type="sldNum" sz="quarter" idx="12"/>
          </p:nvPr>
        </p:nvSpPr>
        <p:spPr/>
        <p:txBody>
          <a:bodyPr/>
          <a:lstStyle>
            <a:lvl1pPr>
              <a:defRPr/>
            </a:lvl1pPr>
          </a:lstStyle>
          <a:p>
            <a:pPr>
              <a:defRPr/>
            </a:pPr>
            <a:fld id="{45A8D2A1-5F3F-44AC-9D51-EE6A10A5A703}" type="slidenum">
              <a:rPr lang="ro-RO"/>
              <a:pPr>
                <a:defRPr/>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5018B5E3-DCD7-4EB5-AD86-4CAE03D0B58B}" type="datetimeFigureOut">
              <a:rPr lang="ro-RO"/>
              <a:pPr>
                <a:defRPr/>
              </a:pPr>
              <a:t>16.01.2025</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F45F5141-7B2C-4F4C-B04F-4E89A247E6AA}" type="slidenum">
              <a:rPr lang="ro-RO"/>
              <a:pPr>
                <a:defRPr/>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4B1BA0C8-EE00-46B0-AD85-C84548F328AA}" type="datetimeFigureOut">
              <a:rPr lang="ro-RO"/>
              <a:pPr>
                <a:defRPr/>
              </a:pPr>
              <a:t>16.01.2025</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A56AD58F-93BC-4373-951F-BF03F55581B2}" type="slidenum">
              <a:rPr lang="ro-RO"/>
              <a:pPr>
                <a:defRPr/>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ro-RO"/>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36940227-7717-4B19-A6DD-41A415EC38AA}" type="datetimeFigureOut">
              <a:rPr lang="ro-RO"/>
              <a:pPr>
                <a:defRPr/>
              </a:pPr>
              <a:t>16.01.2025</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o-RO"/>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7B0E0737-1AF9-4A96-8B26-4AB66E2410AE}" type="slidenum">
              <a:rPr lang="ro-RO"/>
              <a:pPr>
                <a:defRPr/>
              </a:pPr>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it-IT" sz="1400" b="1" dirty="0">
                <a:solidFill>
                  <a:srgbClr val="000000"/>
                </a:solidFill>
                <a:latin typeface="Arial" charset="0"/>
              </a:rPr>
              <a:t>ELEMENTE DE GEOGRAFIA SERVICIILOR ȘI ADMINISTRAȚIE ÎN EUROPA ȘI ROMÂNIA</a:t>
            </a:r>
          </a:p>
        </p:txBody>
      </p:sp>
      <p:sp>
        <p:nvSpPr>
          <p:cNvPr id="2051" name="Subtitle 2"/>
          <p:cNvSpPr>
            <a:spLocks noGrp="1"/>
          </p:cNvSpPr>
          <p:nvPr>
            <p:ph type="subTitle" idx="1"/>
          </p:nvPr>
        </p:nvSpPr>
        <p:spPr>
          <a:xfrm>
            <a:off x="928662" y="3886200"/>
            <a:ext cx="6843738" cy="685800"/>
          </a:xfrm>
        </p:spPr>
        <p:txBody>
          <a:bodyPr/>
          <a:lstStyle/>
          <a:p>
            <a:pPr eaLnBrk="1" hangingPunct="1"/>
            <a:r>
              <a:rPr lang="vi-VN" sz="1000" dirty="0">
                <a:solidFill>
                  <a:schemeClr val="tx1"/>
                </a:solidFill>
                <a:latin typeface="Arial" panose="020B0604020202020204" pitchFamily="34" charset="0"/>
                <a:cs typeface="Arial" panose="020B0604020202020204" pitchFamily="34" charset="0"/>
              </a:rPr>
              <a:t>(Adaptat după </a:t>
            </a:r>
            <a:r>
              <a:rPr lang="vi-VN" sz="1000" i="1" dirty="0">
                <a:solidFill>
                  <a:schemeClr val="tx1"/>
                </a:solidFill>
                <a:latin typeface="Arial" panose="020B0604020202020204" pitchFamily="34" charset="0"/>
                <a:cs typeface="Arial" panose="020B0604020202020204" pitchFamily="34" charset="0"/>
              </a:rPr>
              <a:t>Manualul de Geografie, clasa a XII-a</a:t>
            </a:r>
            <a:r>
              <a:rPr lang="vi-VN" sz="1000" dirty="0">
                <a:solidFill>
                  <a:schemeClr val="tx1"/>
                </a:solidFill>
                <a:latin typeface="Arial" panose="020B0604020202020204" pitchFamily="34" charset="0"/>
                <a:cs typeface="Arial" panose="020B0604020202020204" pitchFamily="34" charset="0"/>
              </a:rPr>
              <a:t>, Dorina Cheval, Sorin Cheval, Aurelian Giugăl, Monica Cristina Pârlog, Constantin Furtună)</a:t>
            </a:r>
          </a:p>
          <a:p>
            <a:pPr eaLnBrk="1" hangingPunct="1"/>
            <a:endParaRPr lang="ro-RO" sz="1000" dirty="0">
              <a:solidFill>
                <a:schemeClr val="tx1"/>
              </a:solidFill>
              <a:latin typeface="Arial" charset="0"/>
            </a:endParaRPr>
          </a:p>
        </p:txBody>
      </p:sp>
      <p:sp>
        <p:nvSpPr>
          <p:cNvPr id="2052" name="Rectangle 1"/>
          <p:cNvSpPr>
            <a:spLocks noChangeArrowheads="1"/>
          </p:cNvSpPr>
          <p:nvPr/>
        </p:nvSpPr>
        <p:spPr bwMode="auto">
          <a:xfrm>
            <a:off x="214313" y="571500"/>
            <a:ext cx="8605837" cy="400050"/>
          </a:xfrm>
          <a:prstGeom prst="rect">
            <a:avLst/>
          </a:prstGeom>
          <a:noFill/>
          <a:ln w="9525">
            <a:noFill/>
            <a:miter lim="800000"/>
            <a:headEnd/>
            <a:tailEnd/>
          </a:ln>
        </p:spPr>
        <p:txBody>
          <a:bodyPr anchor="ctr">
            <a:spAutoFit/>
          </a:bodyPr>
          <a:lstStyle/>
          <a:p>
            <a:r>
              <a:rPr lang="ro-RO" sz="1000" dirty="0"/>
              <a:t>Examenul național de bacalaureat 20</a:t>
            </a:r>
            <a:r>
              <a:rPr lang="en-US" sz="1000" dirty="0"/>
              <a:t>2</a:t>
            </a:r>
            <a:r>
              <a:rPr lang="ro-RO" sz="1000" dirty="0"/>
              <a:t>5</a:t>
            </a:r>
          </a:p>
          <a:p>
            <a:pPr eaLnBrk="0" hangingPunct="0"/>
            <a:r>
              <a:rPr lang="ro-RO" sz="1000" dirty="0"/>
              <a:t>Proba de evaluare a competențelor digitale - document de lucru</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Content Placeholder 4"/>
          <p:cNvSpPr>
            <a:spLocks noGrp="1"/>
          </p:cNvSpPr>
          <p:nvPr>
            <p:ph sz="half" idx="1"/>
          </p:nvPr>
        </p:nvSpPr>
        <p:spPr>
          <a:xfrm>
            <a:off x="432716" y="764704"/>
            <a:ext cx="4391025" cy="5905326"/>
          </a:xfrm>
        </p:spPr>
        <p:txBody>
          <a:bodyPr/>
          <a:lstStyle/>
          <a:p>
            <a:pPr marL="0" indent="542925" algn="just">
              <a:buNone/>
            </a:pPr>
            <a:r>
              <a:rPr lang="ro-RO" sz="1200" dirty="0">
                <a:solidFill>
                  <a:srgbClr val="000000"/>
                </a:solidFill>
                <a:latin typeface="Arial" panose="020B0604020202020204" pitchFamily="34" charset="0"/>
                <a:ea typeface="Calibri" pitchFamily="34" charset="0"/>
                <a:cs typeface="Arial" panose="020B0604020202020204" pitchFamily="34" charset="0"/>
              </a:rPr>
              <a:t>Elementele care compun spațiul european, atât din punct de vedere natural, cât și socio-cultural interacționează printr-o serie de legături funcționale de diferite tipuri. Relațiile economice presupun transferul de bunuri, energie sau servicii între două sau mai multe elemente ale sistemului geografic. Societatea contemporană este dependentă în mod esențial de relațiile economice care se stabilesc în interiorul său. </a:t>
            </a:r>
          </a:p>
          <a:p>
            <a:pPr marL="0" indent="542925" algn="just">
              <a:buNone/>
            </a:pPr>
            <a:r>
              <a:rPr lang="ro-RO" sz="1200" dirty="0">
                <a:solidFill>
                  <a:srgbClr val="000000"/>
                </a:solidFill>
                <a:latin typeface="Arial" panose="020B0604020202020204" pitchFamily="34" charset="0"/>
                <a:ea typeface="Calibri" pitchFamily="34" charset="0"/>
                <a:cs typeface="Arial" panose="020B0604020202020204" pitchFamily="34" charset="0"/>
              </a:rPr>
              <a:t>Economia europeană se bazează în prezent pe relațiile dintre cele 48 de state ale continentului, în care trăiesc peste 700 de milioane de persoane. În decursul istoriei, relațiile economice europene au fost influențate de resursele naturale și de accesul la acestea, dar și de raporturile de putere dintre țări și grupuri de țări. Astfel, după cel de-al doilea război mondial, divizarea politică a continentului în blocul capitalist și în cel socialist a condus la gruparea relațiilor economice pe acest fundament, atât între țările europene, cât și între acestea și restul planetei. […]</a:t>
            </a:r>
          </a:p>
          <a:p>
            <a:pPr marL="0" indent="542925" algn="just">
              <a:buNone/>
            </a:pPr>
            <a:r>
              <a:rPr lang="ro-RO" sz="1200" dirty="0">
                <a:solidFill>
                  <a:srgbClr val="000000"/>
                </a:solidFill>
                <a:latin typeface="Arial" panose="020B0604020202020204" pitchFamily="34" charset="0"/>
                <a:ea typeface="Calibri" pitchFamily="34" charset="0"/>
                <a:cs typeface="Arial" panose="020B0604020202020204" pitchFamily="34" charset="0"/>
              </a:rPr>
              <a:t>Economiile țărilor occidentale au continuat să se dezvolte pe baza relațiilor capitaliste, în timp ce țările foste comuniste au intrat într-un proces de tranziție de la economia centralizată la cea liberală. Acest proces s-a produs mai repede în țări precum Polonia, Cehia și Ungaria, în timp ce în România și Bulgaria trecerea a fost mai lentă. […]</a:t>
            </a:r>
          </a:p>
          <a:p>
            <a:pPr marL="0" indent="542925" algn="just">
              <a:buNone/>
            </a:pPr>
            <a:r>
              <a:rPr lang="ro-RO" sz="1200" dirty="0">
                <a:solidFill>
                  <a:srgbClr val="000000"/>
                </a:solidFill>
                <a:latin typeface="Arial" panose="020B0604020202020204" pitchFamily="34" charset="0"/>
                <a:ea typeface="Calibri" pitchFamily="34" charset="0"/>
                <a:cs typeface="Arial" panose="020B0604020202020204" pitchFamily="34" charset="0"/>
              </a:rPr>
              <a:t>În prezent, din punct de vedere al cadrului în care se desfășoară relațiile economice în Europa, se disting trei categorii de state: membre ale Uniunii Europene (27 de țări), membre ale CSI sau state care nu aparțin niciunuia din cele două blocuri (Elveția, Norvegia, Croația etc.). […]</a:t>
            </a:r>
          </a:p>
          <a:p>
            <a:pPr marL="0" indent="542925" algn="just">
              <a:buNone/>
            </a:pPr>
            <a:r>
              <a:rPr lang="ro-RO" sz="1200" dirty="0">
                <a:solidFill>
                  <a:srgbClr val="000000"/>
                </a:solidFill>
                <a:latin typeface="Arial" panose="020B0604020202020204" pitchFamily="34" charset="0"/>
                <a:ea typeface="Calibri" pitchFamily="34" charset="0"/>
                <a:cs typeface="Arial" panose="020B0604020202020204" pitchFamily="34" charset="0"/>
              </a:rPr>
              <a:t>Europa și țările UE reprezintă principalele destinații pentru exporturile României și principalele surse ale importurilor. […]</a:t>
            </a:r>
          </a:p>
          <a:p>
            <a:pPr marL="0" indent="542925" algn="just">
              <a:buNone/>
            </a:pPr>
            <a:endParaRPr lang="ro-RO" sz="1200" dirty="0">
              <a:solidFill>
                <a:srgbClr val="000000"/>
              </a:solidFill>
              <a:latin typeface="Arial" panose="020B0604020202020204" pitchFamily="34" charset="0"/>
              <a:ea typeface="Calibri" pitchFamily="34" charset="0"/>
              <a:cs typeface="Arial" panose="020B0604020202020204" pitchFamily="34" charset="0"/>
            </a:endParaRPr>
          </a:p>
        </p:txBody>
      </p:sp>
      <p:sp>
        <p:nvSpPr>
          <p:cNvPr id="3075" name="Text Box 5"/>
          <p:cNvSpPr txBox="1">
            <a:spLocks noChangeArrowheads="1"/>
          </p:cNvSpPr>
          <p:nvPr/>
        </p:nvSpPr>
        <p:spPr bwMode="auto">
          <a:xfrm>
            <a:off x="539750" y="260350"/>
            <a:ext cx="8353425" cy="400110"/>
          </a:xfrm>
          <a:prstGeom prst="rect">
            <a:avLst/>
          </a:prstGeom>
          <a:noFill/>
          <a:ln w="9525">
            <a:noFill/>
            <a:miter lim="800000"/>
            <a:headEnd/>
            <a:tailEnd/>
          </a:ln>
        </p:spPr>
        <p:txBody>
          <a:bodyPr>
            <a:spAutoFit/>
          </a:bodyPr>
          <a:lstStyle/>
          <a:p>
            <a:r>
              <a:rPr lang="ro-RO" sz="1000" dirty="0"/>
              <a:t>Examenul național de bacalaureat 20</a:t>
            </a:r>
            <a:r>
              <a:rPr lang="en-US" sz="1000" dirty="0"/>
              <a:t>2</a:t>
            </a:r>
            <a:r>
              <a:rPr lang="ro-RO" sz="1000" dirty="0"/>
              <a:t>5</a:t>
            </a:r>
          </a:p>
          <a:p>
            <a:r>
              <a:rPr lang="ro-RO" sz="1000" dirty="0"/>
              <a:t>Proba de evaluare a competențelor digitale - document de lucru</a:t>
            </a:r>
            <a:endParaRPr lang="en-GB" sz="1000" dirty="0"/>
          </a:p>
        </p:txBody>
      </p:sp>
      <p:pic>
        <p:nvPicPr>
          <p:cNvPr id="7" name="Picture 6">
            <a:extLst>
              <a:ext uri="{FF2B5EF4-FFF2-40B4-BE49-F238E27FC236}">
                <a16:creationId xmlns:a16="http://schemas.microsoft.com/office/drawing/2014/main" id="{E584E0BB-A8D9-4182-9373-EDE1B86AF09E}"/>
              </a:ext>
            </a:extLst>
          </p:cNvPr>
          <p:cNvPicPr>
            <a:picLocks noChangeAspect="1"/>
          </p:cNvPicPr>
          <p:nvPr/>
        </p:nvPicPr>
        <p:blipFill>
          <a:blip r:embed="rId2"/>
          <a:stretch>
            <a:fillRect/>
          </a:stretch>
        </p:blipFill>
        <p:spPr>
          <a:xfrm>
            <a:off x="5108236" y="1700808"/>
            <a:ext cx="3603048" cy="359695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Content Placeholder 2"/>
          <p:cNvSpPr>
            <a:spLocks noGrp="1"/>
          </p:cNvSpPr>
          <p:nvPr>
            <p:ph idx="1"/>
          </p:nvPr>
        </p:nvSpPr>
        <p:spPr>
          <a:xfrm>
            <a:off x="457200" y="836712"/>
            <a:ext cx="8229600" cy="2952328"/>
          </a:xfrm>
        </p:spPr>
        <p:txBody>
          <a:bodyPr/>
          <a:lstStyle/>
          <a:p>
            <a:pPr indent="0" algn="just">
              <a:spcBef>
                <a:spcPts val="300"/>
              </a:spcBef>
              <a:spcAft>
                <a:spcPts val="1000"/>
              </a:spcAft>
              <a:buNone/>
            </a:pPr>
            <a:r>
              <a:rPr lang="ro-RO" sz="1200" dirty="0">
                <a:effectLst/>
                <a:latin typeface="Arial" panose="020B0604020202020204" pitchFamily="34" charset="0"/>
                <a:ea typeface="Calibri" panose="020F0502020204030204" pitchFamily="34" charset="0"/>
                <a:cs typeface="Times New Roman" panose="02020603050405020304" pitchFamily="18" charset="0"/>
              </a:rPr>
              <a:t>Marile regiuni turistice europene.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spcBef>
                <a:spcPts val="300"/>
              </a:spcBef>
              <a:buFont typeface="+mj-lt"/>
              <a:buAutoNum type="arabicPeriod"/>
            </a:pPr>
            <a:r>
              <a:rPr lang="ro-RO" sz="1200" dirty="0">
                <a:effectLst/>
                <a:latin typeface="Arial" panose="020B0604020202020204" pitchFamily="34" charset="0"/>
                <a:ea typeface="Calibri" panose="020F0502020204030204" pitchFamily="34" charset="0"/>
                <a:cs typeface="Times New Roman" panose="02020603050405020304" pitchFamily="18" charset="0"/>
              </a:rPr>
              <a:t> Litoralul mediteranean (Franța, Spania, Italia)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spcBef>
                <a:spcPts val="300"/>
              </a:spcBef>
              <a:buFont typeface="+mj-lt"/>
              <a:buAutoNum type="alphaLcParenR"/>
            </a:pPr>
            <a:r>
              <a:rPr lang="ro-RO" sz="1200" dirty="0">
                <a:effectLst/>
                <a:latin typeface="Arial" panose="020B0604020202020204" pitchFamily="34" charset="0"/>
                <a:ea typeface="Calibri" panose="020F0502020204030204" pitchFamily="34" charset="0"/>
                <a:cs typeface="Times New Roman" panose="02020603050405020304" pitchFamily="18" charset="0"/>
              </a:rPr>
              <a:t>Riviera franceză cu stațiunile de pe Coasta de Azur (Cannes, Nisa, Saint Tropez, etc.)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spcBef>
                <a:spcPts val="300"/>
              </a:spcBef>
              <a:buFont typeface="+mj-lt"/>
              <a:buAutoNum type="alphaLcParenR"/>
            </a:pPr>
            <a:r>
              <a:rPr lang="ro-RO" sz="1200" dirty="0">
                <a:effectLst/>
                <a:latin typeface="Arial" panose="020B0604020202020204" pitchFamily="34" charset="0"/>
                <a:ea typeface="Calibri" panose="020F0502020204030204" pitchFamily="34" charset="0"/>
                <a:cs typeface="Times New Roman" panose="02020603050405020304" pitchFamily="18" charset="0"/>
              </a:rPr>
              <a:t>Riviera italiană (Riviera di Ponente și Riviera di Levante), respectiv țărmul Mării Ligurice; coasta Mării Adriatice; Golful Napoli; Riviera Palermitana, în Sicilia, și Riviera Sardă, în Sardinia.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spcBef>
                <a:spcPts val="300"/>
              </a:spcBef>
              <a:buFont typeface="+mj-lt"/>
              <a:buAutoNum type="alphaLcParenR"/>
            </a:pPr>
            <a:r>
              <a:rPr lang="ro-RO" sz="1200" dirty="0">
                <a:effectLst/>
                <a:latin typeface="Arial" panose="020B0604020202020204" pitchFamily="34" charset="0"/>
                <a:ea typeface="Calibri" panose="020F0502020204030204" pitchFamily="34" charset="0"/>
                <a:cs typeface="Times New Roman" panose="02020603050405020304" pitchFamily="18" charset="0"/>
              </a:rPr>
              <a:t>litoralul spaniol, de la granița cu Franța până la strâmtoarea Gibraltar (Costa Brava, Costa Blanca, Costa del Sol etc.) și Insulele Baleare, cu stațiunile Palma de Mallorca, Ibiza etc.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spcBef>
                <a:spcPts val="300"/>
              </a:spcBef>
              <a:buFont typeface="+mj-lt"/>
              <a:buAutoNum type="arabicPeriod"/>
            </a:pPr>
            <a:r>
              <a:rPr lang="ro-RO" sz="1200" dirty="0">
                <a:effectLst/>
                <a:latin typeface="Arial" panose="020B0604020202020204" pitchFamily="34" charset="0"/>
                <a:ea typeface="Calibri" panose="020F0502020204030204" pitchFamily="34" charset="0"/>
                <a:cs typeface="Times New Roman" panose="02020603050405020304" pitchFamily="18" charset="0"/>
              </a:rPr>
              <a:t>Litoralul atlantic, cu:</a:t>
            </a:r>
          </a:p>
          <a:p>
            <a:pPr lvl="1" algn="just">
              <a:spcBef>
                <a:spcPts val="300"/>
              </a:spcBef>
              <a:buFont typeface="+mj-lt"/>
              <a:buAutoNum type="alphaLcParenR"/>
            </a:pPr>
            <a:r>
              <a:rPr lang="ro-RO" sz="1200" dirty="0">
                <a:latin typeface="Arial" panose="020B0604020202020204" pitchFamily="34" charset="0"/>
                <a:cs typeface="Times New Roman" panose="02020603050405020304" pitchFamily="18" charset="0"/>
              </a:rPr>
              <a:t>Riviera Portugheză;</a:t>
            </a:r>
          </a:p>
          <a:p>
            <a:pPr lvl="1" algn="just">
              <a:spcBef>
                <a:spcPts val="300"/>
              </a:spcBef>
              <a:buFont typeface="+mj-lt"/>
              <a:buAutoNum type="alphaLcParenR"/>
            </a:pPr>
            <a:r>
              <a:rPr lang="ro-RO" sz="1200" dirty="0">
                <a:latin typeface="Arial" panose="020B0604020202020204" pitchFamily="34" charset="0"/>
                <a:cs typeface="Times New Roman" panose="02020603050405020304" pitchFamily="18" charset="0"/>
              </a:rPr>
              <a:t>litoralul spaniol (stațiunea San Sebastian) și Insulele Canare; </a:t>
            </a:r>
          </a:p>
          <a:p>
            <a:pPr lvl="1" algn="just">
              <a:spcBef>
                <a:spcPts val="300"/>
              </a:spcBef>
              <a:buFont typeface="+mj-lt"/>
              <a:buAutoNum type="alphaLcParenR"/>
            </a:pPr>
            <a:r>
              <a:rPr lang="ro-RO" sz="1200" dirty="0">
                <a:latin typeface="Arial" panose="020B0604020202020204" pitchFamily="34" charset="0"/>
                <a:cs typeface="Times New Roman" panose="02020603050405020304" pitchFamily="18" charset="0"/>
              </a:rPr>
              <a:t>litoralul francez, cu stațiunile de pe Cote </a:t>
            </a:r>
            <a:r>
              <a:rPr lang="ro-RO" sz="1200" dirty="0" err="1">
                <a:latin typeface="Arial" panose="020B0604020202020204" pitchFamily="34" charset="0"/>
                <a:cs typeface="Times New Roman" panose="02020603050405020304" pitchFamily="18" charset="0"/>
              </a:rPr>
              <a:t>d`Argent</a:t>
            </a:r>
            <a:r>
              <a:rPr lang="ro-RO" sz="1200" dirty="0">
                <a:latin typeface="Arial" panose="020B0604020202020204" pitchFamily="34" charset="0"/>
                <a:cs typeface="Times New Roman" panose="02020603050405020304" pitchFamily="18" charset="0"/>
              </a:rPr>
              <a:t> și Normandia;</a:t>
            </a:r>
          </a:p>
          <a:p>
            <a:pPr lvl="1" algn="just">
              <a:spcBef>
                <a:spcPts val="300"/>
              </a:spcBef>
              <a:buFont typeface="+mj-lt"/>
              <a:buAutoNum type="alphaLcParenR"/>
            </a:pPr>
            <a:r>
              <a:rPr lang="ro-RO" sz="1200" dirty="0">
                <a:latin typeface="Arial" panose="020B0604020202020204" pitchFamily="34" charset="0"/>
                <a:cs typeface="Times New Roman" panose="02020603050405020304" pitchFamily="18" charset="0"/>
              </a:rPr>
              <a:t>Marea Britanie, cu The East Coast, The South Coast, Londra și valea Tamisei. </a:t>
            </a:r>
            <a:endParaRPr lang="en-US" sz="1200" dirty="0">
              <a:latin typeface="Arial" panose="020B0604020202020204" pitchFamily="34" charset="0"/>
              <a:cs typeface="Times New Roman" panose="02020603050405020304" pitchFamily="18" charset="0"/>
            </a:endParaRPr>
          </a:p>
        </p:txBody>
      </p:sp>
      <p:sp>
        <p:nvSpPr>
          <p:cNvPr id="4099" name="Rectangle 4"/>
          <p:cNvSpPr>
            <a:spLocks noChangeArrowheads="1"/>
          </p:cNvSpPr>
          <p:nvPr/>
        </p:nvSpPr>
        <p:spPr bwMode="auto">
          <a:xfrm>
            <a:off x="539750" y="260350"/>
            <a:ext cx="7848600" cy="400110"/>
          </a:xfrm>
          <a:prstGeom prst="rect">
            <a:avLst/>
          </a:prstGeom>
          <a:noFill/>
          <a:ln w="9525">
            <a:noFill/>
            <a:miter lim="800000"/>
            <a:headEnd/>
            <a:tailEnd/>
          </a:ln>
        </p:spPr>
        <p:txBody>
          <a:bodyPr>
            <a:spAutoFit/>
          </a:bodyPr>
          <a:lstStyle/>
          <a:p>
            <a:r>
              <a:rPr lang="ro-RO" sz="1000" dirty="0"/>
              <a:t>Examenul național de bacalaureat 20</a:t>
            </a:r>
            <a:r>
              <a:rPr lang="en-US" sz="1000" dirty="0"/>
              <a:t>2</a:t>
            </a:r>
            <a:r>
              <a:rPr lang="ro-RO" sz="1000" dirty="0"/>
              <a:t>5 </a:t>
            </a:r>
          </a:p>
          <a:p>
            <a:r>
              <a:rPr lang="ro-RO" sz="1000" dirty="0"/>
              <a:t>Proba de evaluare a competențelor </a:t>
            </a:r>
            <a:r>
              <a:rPr lang="ro-RO" sz="1000"/>
              <a:t>digitale - </a:t>
            </a:r>
            <a:r>
              <a:rPr lang="ro-RO" sz="1000" dirty="0"/>
              <a:t>document de lucru</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TotalTime>
  <Words>545</Words>
  <Application>Microsoft Office PowerPoint</Application>
  <PresentationFormat>Expunere pe ecran (4:3)</PresentationFormat>
  <Paragraphs>23</Paragraphs>
  <Slides>3</Slides>
  <Notes>0</Notes>
  <HiddenSlides>0</HiddenSlides>
  <MMClips>0</MMClips>
  <ScaleCrop>false</ScaleCrop>
  <HeadingPairs>
    <vt:vector size="6" baseType="variant">
      <vt:variant>
        <vt:lpstr>Fonturi utilizate</vt:lpstr>
      </vt:variant>
      <vt:variant>
        <vt:i4>3</vt:i4>
      </vt:variant>
      <vt:variant>
        <vt:lpstr>Temă</vt:lpstr>
      </vt:variant>
      <vt:variant>
        <vt:i4>1</vt:i4>
      </vt:variant>
      <vt:variant>
        <vt:lpstr>Titluri diapozitive</vt:lpstr>
      </vt:variant>
      <vt:variant>
        <vt:i4>3</vt:i4>
      </vt:variant>
    </vt:vector>
  </HeadingPairs>
  <TitlesOfParts>
    <vt:vector size="7" baseType="lpstr">
      <vt:lpstr>Arial</vt:lpstr>
      <vt:lpstr>Calibri</vt:lpstr>
      <vt:lpstr>Times New Roman</vt:lpstr>
      <vt:lpstr>Office Theme</vt:lpstr>
      <vt:lpstr>ELEMENTE DE GEOGRAFIA SERVICIILOR ȘI ADMINISTRAȚIE ÎN EUROPA ȘI ROMÂNIA</vt:lpstr>
      <vt:lpstr>Prezentare PowerPoint</vt:lpstr>
      <vt:lpstr>Prezentare PowerPoint</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SALARIUL</dc:title>
  <dc:creator>CNEE</dc:creator>
  <cp:lastModifiedBy>PCsedinta</cp:lastModifiedBy>
  <cp:revision>83</cp:revision>
  <dcterms:created xsi:type="dcterms:W3CDTF">2010-01-11T15:51:42Z</dcterms:created>
  <dcterms:modified xsi:type="dcterms:W3CDTF">2025-01-16T12:16:23Z</dcterms:modified>
</cp:coreProperties>
</file>